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4"/>
  </p:notesMasterIdLst>
  <p:sldIdLst>
    <p:sldId id="256" r:id="rId2"/>
    <p:sldId id="372" r:id="rId3"/>
    <p:sldId id="1338" r:id="rId4"/>
    <p:sldId id="376" r:id="rId5"/>
    <p:sldId id="1505" r:id="rId6"/>
    <p:sldId id="379" r:id="rId7"/>
    <p:sldId id="370" r:id="rId8"/>
    <p:sldId id="373" r:id="rId9"/>
    <p:sldId id="283" r:id="rId10"/>
    <p:sldId id="1507" r:id="rId11"/>
    <p:sldId id="375" r:id="rId12"/>
    <p:sldId id="342" r:id="rId13"/>
    <p:sldId id="1479" r:id="rId14"/>
    <p:sldId id="344" r:id="rId15"/>
    <p:sldId id="1475" r:id="rId16"/>
    <p:sldId id="378" r:id="rId17"/>
    <p:sldId id="377" r:id="rId18"/>
    <p:sldId id="1447" r:id="rId19"/>
    <p:sldId id="380" r:id="rId20"/>
    <p:sldId id="359" r:id="rId21"/>
    <p:sldId id="1508" r:id="rId22"/>
    <p:sldId id="144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83D7FAC-48D5-4A46-AC9C-12619B01AB84}">
          <p14:sldIdLst>
            <p14:sldId id="256"/>
            <p14:sldId id="372"/>
            <p14:sldId id="1338"/>
            <p14:sldId id="376"/>
            <p14:sldId id="1505"/>
            <p14:sldId id="379"/>
            <p14:sldId id="370"/>
            <p14:sldId id="373"/>
            <p14:sldId id="283"/>
            <p14:sldId id="1507"/>
            <p14:sldId id="375"/>
            <p14:sldId id="342"/>
            <p14:sldId id="1479"/>
            <p14:sldId id="344"/>
            <p14:sldId id="1475"/>
            <p14:sldId id="378"/>
            <p14:sldId id="377"/>
            <p14:sldId id="1447"/>
            <p14:sldId id="380"/>
            <p14:sldId id="359"/>
            <p14:sldId id="1508"/>
            <p14:sldId id="14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8C8"/>
    <a:srgbClr val="FF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3"/>
    <p:restoredTop sz="90748"/>
  </p:normalViewPr>
  <p:slideViewPr>
    <p:cSldViewPr>
      <p:cViewPr varScale="1">
        <p:scale>
          <a:sx n="111" d="100"/>
          <a:sy n="111" d="100"/>
        </p:scale>
        <p:origin x="89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jpg>
</file>

<file path=ppt/media/image14.jpg>
</file>

<file path=ppt/media/image15.jpg>
</file>

<file path=ppt/media/image16.tiff>
</file>

<file path=ppt/media/image17.tiff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tiff>
</file>

<file path=ppt/media/image27.tiff>
</file>

<file path=ppt/media/image28.png>
</file>

<file path=ppt/media/image29.tif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850F3-9436-4150-AF08-335C6FD50346}" type="datetimeFigureOut">
              <a:rPr lang="en-US" smtClean="0"/>
              <a:t>10/6/19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124DB-C3B0-43A7-B983-D0A014069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603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2192000" cy="11430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08724" tIns="54365" rIns="108724" bIns="54365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08725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0350" y="725798"/>
            <a:ext cx="1406383" cy="11392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9301" y="482600"/>
            <a:ext cx="9496678" cy="16256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8026402" y="5486400"/>
            <a:ext cx="4165601" cy="1371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08724" tIns="54365" rIns="108724" bIns="54365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08725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5486400"/>
            <a:ext cx="4165601" cy="1371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08724" tIns="54365" rIns="108724" bIns="54365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08725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749300" y="2311400"/>
            <a:ext cx="10693400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08754" tIns="54379" rIns="108754" bIns="54379" anchor="ctr"/>
          <a:lstStyle/>
          <a:p>
            <a:endParaRPr lang="en-US" sz="2400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5745480"/>
            <a:ext cx="12192001" cy="1112520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21916" tIns="60958" rIns="121916" bIns="6095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21910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04416" y="5745480"/>
            <a:ext cx="2110155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35544" y="5745480"/>
            <a:ext cx="1925052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" y="5745480"/>
            <a:ext cx="2083441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411830" y="5745480"/>
            <a:ext cx="1834148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266949" y="5745480"/>
            <a:ext cx="1925052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81568" y="5745480"/>
            <a:ext cx="2209288" cy="1097280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301" y="2779403"/>
            <a:ext cx="10977432" cy="57563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lang="en-US" sz="3600" u="sng" kern="1200" dirty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543624" indent="0" algn="ctr">
              <a:buNone/>
              <a:defRPr/>
            </a:lvl2pPr>
            <a:lvl3pPr marL="1087251" indent="0" algn="ctr">
              <a:buNone/>
              <a:defRPr/>
            </a:lvl3pPr>
            <a:lvl4pPr marL="1630878" indent="0" algn="ctr">
              <a:buNone/>
              <a:defRPr/>
            </a:lvl4pPr>
            <a:lvl5pPr marL="2174501" indent="0" algn="ctr">
              <a:buNone/>
              <a:defRPr/>
            </a:lvl5pPr>
            <a:lvl6pPr marL="2718126" indent="0" algn="ctr">
              <a:buNone/>
              <a:defRPr/>
            </a:lvl6pPr>
            <a:lvl7pPr marL="3261753" indent="0" algn="ctr">
              <a:buNone/>
              <a:defRPr/>
            </a:lvl7pPr>
            <a:lvl8pPr marL="3805374" indent="0" algn="ctr">
              <a:buNone/>
              <a:defRPr/>
            </a:lvl8pPr>
            <a:lvl9pPr marL="43490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04E000B-DC08-6C4D-9414-D068BFFB320D}"/>
              </a:ext>
            </a:extLst>
          </p:cNvPr>
          <p:cNvSpPr txBox="1">
            <a:spLocks/>
          </p:cNvSpPr>
          <p:nvPr userDrawn="1"/>
        </p:nvSpPr>
        <p:spPr>
          <a:xfrm>
            <a:off x="749301" y="3346618"/>
            <a:ext cx="5346700" cy="1498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588" indent="-228588" algn="l" defTabSz="91435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76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2942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118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29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471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48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1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Paul Rosen</a:t>
            </a:r>
            <a:br>
              <a:rPr lang="en-US" dirty="0"/>
            </a:br>
            <a:r>
              <a:rPr lang="en-US" dirty="0"/>
              <a:t>Assistant Professor</a:t>
            </a:r>
            <a:br>
              <a:rPr lang="en-US" dirty="0"/>
            </a:br>
            <a:r>
              <a:rPr lang="en-US" dirty="0"/>
              <a:t>University of South Florida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FEC5CEB5-FFF5-064D-9948-3644B345D677}"/>
              </a:ext>
            </a:extLst>
          </p:cNvPr>
          <p:cNvSpPr txBox="1">
            <a:spLocks/>
          </p:cNvSpPr>
          <p:nvPr userDrawn="1"/>
        </p:nvSpPr>
        <p:spPr>
          <a:xfrm>
            <a:off x="749301" y="4836803"/>
            <a:ext cx="7277101" cy="5756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588" indent="-228588" algn="l" defTabSz="91435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68576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1142942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600118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205729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471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48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5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1" indent="-228588" algn="l" defTabSz="91435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22388" marR="0" lvl="0" indent="-1322388" algn="l" defTabSz="91435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kern="0" baseline="0" dirty="0"/>
              <a:t>Some slides from: </a:t>
            </a:r>
            <a:r>
              <a:rPr lang="en-US" sz="1400" dirty="0">
                <a:latin typeface="Gill Sans MT" panose="020B0502020104020203" pitchFamily="34" charset="77"/>
              </a:rPr>
              <a:t>Anders Backman, Mark </a:t>
            </a:r>
            <a:r>
              <a:rPr lang="en-US" sz="1400" dirty="0" err="1">
                <a:latin typeface="Gill Sans MT" panose="020B0502020104020203" pitchFamily="34" charset="77"/>
              </a:rPr>
              <a:t>Billinghurst</a:t>
            </a:r>
            <a:r>
              <a:rPr lang="en-US" sz="1400" dirty="0">
                <a:latin typeface="Gill Sans MT" panose="020B0502020104020203" pitchFamily="34" charset="77"/>
              </a:rPr>
              <a:t>, Doug Bowman, </a:t>
            </a:r>
            <a:r>
              <a:rPr lang="en-US" altLang="en-US" sz="1400" dirty="0">
                <a:latin typeface="Gill Sans MT" panose="020B0502020104020203" pitchFamily="34" charset="77"/>
              </a:rPr>
              <a:t>David Johnson, </a:t>
            </a:r>
            <a:r>
              <a:rPr lang="en-US" sz="1400" dirty="0"/>
              <a:t>Gun Lee</a:t>
            </a:r>
            <a:r>
              <a:rPr lang="en-US" altLang="en-US" sz="1400" dirty="0">
                <a:latin typeface="Gill Sans MT" panose="020B0502020104020203" pitchFamily="34" charset="77"/>
              </a:rPr>
              <a:t>, </a:t>
            </a:r>
            <a:r>
              <a:rPr lang="en-US" sz="1400" dirty="0">
                <a:latin typeface="Gill Sans MT" panose="020B0502020104020203" pitchFamily="34" charset="77"/>
              </a:rPr>
              <a:t>Ivan </a:t>
            </a:r>
            <a:r>
              <a:rPr lang="en-US" sz="1400" dirty="0" err="1">
                <a:latin typeface="Gill Sans MT" panose="020B0502020104020203" pitchFamily="34" charset="77"/>
              </a:rPr>
              <a:t>Poupyrev</a:t>
            </a:r>
            <a:r>
              <a:rPr lang="en-US" sz="1400" dirty="0">
                <a:latin typeface="Gill Sans MT" panose="020B0502020104020203" pitchFamily="34" charset="77"/>
              </a:rPr>
              <a:t>, Bruce Thomas, </a:t>
            </a:r>
            <a:r>
              <a:rPr lang="en-US" altLang="en-US" sz="1400" dirty="0" err="1"/>
              <a:t>Geb</a:t>
            </a:r>
            <a:r>
              <a:rPr lang="en-US" altLang="en-US" sz="1400" dirty="0"/>
              <a:t> Thomas, </a:t>
            </a:r>
            <a:r>
              <a:rPr lang="en-US" sz="1400" dirty="0">
                <a:latin typeface="Gill Sans MT" panose="020B0502020104020203" pitchFamily="34" charset="77"/>
              </a:rPr>
              <a:t>Anna </a:t>
            </a:r>
            <a:r>
              <a:rPr lang="en-US" sz="1400" dirty="0" err="1">
                <a:latin typeface="Gill Sans MT" panose="020B0502020104020203" pitchFamily="34" charset="77"/>
              </a:rPr>
              <a:t>Yershova</a:t>
            </a:r>
            <a:r>
              <a:rPr lang="en-US" sz="1400" dirty="0">
                <a:latin typeface="Gill Sans MT" panose="020B0502020104020203" pitchFamily="34" charset="77"/>
              </a:rPr>
              <a:t>, </a:t>
            </a:r>
            <a:r>
              <a:rPr lang="en-US" sz="1400" dirty="0"/>
              <a:t>Stefanie </a:t>
            </a:r>
            <a:r>
              <a:rPr lang="en-US" sz="1400" dirty="0" err="1"/>
              <a:t>Zollman</a:t>
            </a:r>
            <a:r>
              <a:rPr lang="en-US" sz="1400" dirty="0"/>
              <a:t> </a:t>
            </a:r>
          </a:p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endParaRPr lang="en-US" sz="1400" kern="0" baseline="0" dirty="0"/>
          </a:p>
        </p:txBody>
      </p:sp>
    </p:spTree>
    <p:extLst>
      <p:ext uri="{BB962C8B-B14F-4D97-AF65-F5344CB8AC3E}">
        <p14:creationId xmlns:p14="http://schemas.microsoft.com/office/powerpoint/2010/main" val="158548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482600"/>
            <a:ext cx="12192000" cy="508001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21908" tIns="60954" rIns="121908" bIns="6095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2190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199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5575" y="267892"/>
            <a:ext cx="9000850" cy="779612"/>
          </a:xfrm>
        </p:spPr>
        <p:txBody>
          <a:bodyPr anchor="ctr"/>
          <a:lstStyle>
            <a:lvl1pPr marL="0" indent="0" algn="ct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3999" u="sng" cap="small" baseline="0">
                <a:latin typeface="Gill Sans MT" panose="020B0502020104020203" pitchFamily="34" charset="0"/>
              </a:defRPr>
            </a:lvl1pPr>
            <a:lvl2pPr marL="0" indent="0" algn="r" defTabSz="117461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3199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2399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4756588" y="6536531"/>
            <a:ext cx="6429179" cy="321469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687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5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266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551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4756588" y="6536531"/>
            <a:ext cx="6429179" cy="321469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687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5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266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998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4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482600"/>
            <a:ext cx="12192000" cy="508001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21908" tIns="60954" rIns="121908" bIns="6095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21903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199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827733"/>
            <a:ext cx="10363200" cy="5202536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843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3999" u="sng" cap="small" baseline="0">
                <a:latin typeface="Gill Sans MT" panose="020B0502020104020203" pitchFamily="34" charset="0"/>
              </a:defRPr>
            </a:lvl1pPr>
            <a:lvl2pPr marL="0" indent="0" algn="l" defTabSz="11746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3199">
                <a:latin typeface="Gill Sans MT" panose="020B0502020104020203" pitchFamily="34" charset="0"/>
              </a:defRPr>
            </a:lvl2pPr>
            <a:lvl3pPr marL="465138" indent="-349250" algn="l">
              <a:lnSpc>
                <a:spcPct val="100000"/>
              </a:lnSpc>
              <a:buClrTx/>
              <a:buSzPct val="100000"/>
              <a:tabLst/>
              <a:defRPr sz="3200">
                <a:latin typeface="Gill Sans MT" panose="020B0502020104020203" pitchFamily="34" charset="0"/>
              </a:defRPr>
            </a:lvl3pPr>
            <a:lvl4pPr marL="866775" indent="-254000" algn="l">
              <a:buClrTx/>
              <a:buSzPct val="100000"/>
              <a:tabLst/>
              <a:defRPr sz="2800">
                <a:latin typeface="Gill Sans MT" panose="020B0502020104020203" pitchFamily="34" charset="0"/>
              </a:defRPr>
            </a:lvl4pPr>
            <a:lvl5pPr algn="l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4756588" y="6536531"/>
            <a:ext cx="6429179" cy="321469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687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405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266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984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507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7441" y="6048131"/>
            <a:ext cx="1004559" cy="80367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79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55" r:id="rId2"/>
    <p:sldLayoutId id="2147483756" r:id="rId3"/>
    <p:sldLayoutId id="2147483757" r:id="rId4"/>
    <p:sldLayoutId id="2147483758" r:id="rId5"/>
  </p:sldLayoutIdLst>
  <p:txStyles>
    <p:titleStyle>
      <a:lvl1pPr algn="l" defTabSz="91435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588" indent="-228588" algn="l" defTabSz="91435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765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2942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118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295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471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48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5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1" indent="-228588" algn="l" defTabSz="91435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6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0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36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3" algn="l" defTabSz="9143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hyperlink" Target="https://youtu.be/pLAi_cmly6Q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CIS 4930-001: Introduction to Augmented and Virtual Reality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 fontScale="70000" lnSpcReduction="20000"/>
          </a:bodyPr>
          <a:lstStyle/>
          <a:p>
            <a:r>
              <a:rPr lang="en-US" sz="5100" u="sng" dirty="0"/>
              <a:t>The Business of Augmented &amp; </a:t>
            </a:r>
            <a:r>
              <a:rPr lang="en-US" sz="5100" dirty="0"/>
              <a:t>Virtual Reality</a:t>
            </a:r>
            <a:endParaRPr lang="en-US" sz="5100" u="sng" dirty="0"/>
          </a:p>
        </p:txBody>
      </p:sp>
    </p:spTree>
    <p:extLst>
      <p:ext uri="{BB962C8B-B14F-4D97-AF65-F5344CB8AC3E}">
        <p14:creationId xmlns:p14="http://schemas.microsoft.com/office/powerpoint/2010/main" val="3909326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8FCC375-923A-7C42-A7D0-5C5525256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827733"/>
            <a:ext cx="4495799" cy="5202536"/>
          </a:xfrm>
        </p:spPr>
        <p:txBody>
          <a:bodyPr>
            <a:normAutofit/>
          </a:bodyPr>
          <a:lstStyle/>
          <a:p>
            <a:r>
              <a:rPr lang="en-US" dirty="0"/>
              <a:t>AR/VR Business 2020</a:t>
            </a:r>
          </a:p>
          <a:p>
            <a:pPr lvl="1"/>
            <a:r>
              <a:rPr lang="en-US" dirty="0"/>
              <a:t>AR/VR to hit $150 billion disrupting mobile by 2020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1FFBA3-D763-7D4F-9ACA-98856B43BE6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sz="1600" spc="9" dirty="0">
                <a:solidFill>
                  <a:srgbClr val="292934"/>
                </a:solidFill>
                <a:latin typeface="Arial"/>
                <a:cs typeface="Arial"/>
              </a:rPr>
              <a:t>cf. </a:t>
            </a:r>
            <a:r>
              <a:rPr lang="en-US" sz="1600" spc="23" dirty="0">
                <a:solidFill>
                  <a:srgbClr val="292934"/>
                </a:solidFill>
                <a:latin typeface="Arial"/>
                <a:cs typeface="Arial"/>
              </a:rPr>
              <a:t>2014 </a:t>
            </a:r>
            <a:r>
              <a:rPr lang="en-US" sz="1600" spc="18" dirty="0">
                <a:solidFill>
                  <a:srgbClr val="292934"/>
                </a:solidFill>
                <a:latin typeface="Arial"/>
                <a:cs typeface="Arial"/>
              </a:rPr>
              <a:t>computer </a:t>
            </a:r>
            <a:r>
              <a:rPr lang="en-US" sz="1600" spc="23" dirty="0">
                <a:solidFill>
                  <a:srgbClr val="292934"/>
                </a:solidFill>
                <a:latin typeface="Arial"/>
                <a:cs typeface="Arial"/>
              </a:rPr>
              <a:t>game </a:t>
            </a:r>
            <a:r>
              <a:rPr lang="en-US" sz="1600" spc="18" dirty="0">
                <a:solidFill>
                  <a:srgbClr val="292934"/>
                </a:solidFill>
                <a:latin typeface="Arial"/>
                <a:cs typeface="Arial"/>
              </a:rPr>
              <a:t>market </a:t>
            </a:r>
            <a:r>
              <a:rPr lang="en-US" sz="1600" spc="14" dirty="0">
                <a:solidFill>
                  <a:srgbClr val="292934"/>
                </a:solidFill>
                <a:latin typeface="Arial"/>
                <a:cs typeface="Arial"/>
              </a:rPr>
              <a:t>= </a:t>
            </a:r>
            <a:r>
              <a:rPr lang="en-US" sz="1600" spc="23" dirty="0">
                <a:solidFill>
                  <a:srgbClr val="292934"/>
                </a:solidFill>
                <a:latin typeface="Arial"/>
                <a:cs typeface="Arial"/>
              </a:rPr>
              <a:t>$84 </a:t>
            </a:r>
            <a:r>
              <a:rPr lang="en-US" sz="1600" spc="14" dirty="0">
                <a:solidFill>
                  <a:srgbClr val="292934"/>
                </a:solidFill>
                <a:latin typeface="Arial"/>
                <a:cs typeface="Arial"/>
              </a:rPr>
              <a:t>Billion</a:t>
            </a:r>
            <a:r>
              <a:rPr lang="en-US" sz="1600" spc="-50" dirty="0">
                <a:solidFill>
                  <a:srgbClr val="292934"/>
                </a:solidFill>
                <a:latin typeface="Arial"/>
                <a:cs typeface="Arial"/>
              </a:rPr>
              <a:t> </a:t>
            </a:r>
            <a:r>
              <a:rPr lang="en-US" sz="1600" spc="27" dirty="0">
                <a:solidFill>
                  <a:srgbClr val="292934"/>
                </a:solidFill>
                <a:latin typeface="Arial"/>
                <a:cs typeface="Arial"/>
              </a:rPr>
              <a:t>USD</a:t>
            </a:r>
            <a:endParaRPr lang="en-US" sz="1600" dirty="0">
              <a:latin typeface="Arial"/>
              <a:cs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02009D7-2C42-FF4C-B99A-B48BB9C8B91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4600" y="3507052"/>
            <a:ext cx="4741333" cy="2667000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707B5B8C-CB98-A242-9054-83A036102B77}"/>
              </a:ext>
            </a:extLst>
          </p:cNvPr>
          <p:cNvSpPr>
            <a:spLocks noChangeAspect="1"/>
          </p:cNvSpPr>
          <p:nvPr/>
        </p:nvSpPr>
        <p:spPr>
          <a:xfrm>
            <a:off x="6369962" y="609600"/>
            <a:ext cx="4650608" cy="2667001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1636191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2444127" y="5865196"/>
            <a:ext cx="689258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10"/>
              </a:lnSpc>
            </a:pPr>
            <a:r>
              <a:rPr sz="1815" spc="9" dirty="0">
                <a:solidFill>
                  <a:srgbClr val="93A299"/>
                </a:solidFill>
                <a:latin typeface="Arial"/>
                <a:cs typeface="Arial"/>
              </a:rPr>
              <a:t>•</a:t>
            </a:r>
            <a:r>
              <a:rPr sz="1815" spc="64" dirty="0">
                <a:solidFill>
                  <a:srgbClr val="93A299"/>
                </a:solidFill>
                <a:latin typeface="Arial"/>
                <a:cs typeface="Arial"/>
              </a:rPr>
              <a:t> </a:t>
            </a:r>
            <a:r>
              <a:rPr sz="2178" dirty="0">
                <a:solidFill>
                  <a:srgbClr val="292934"/>
                </a:solidFill>
                <a:latin typeface="Arial"/>
                <a:cs typeface="Arial"/>
              </a:rPr>
              <a:t>sadf</a:t>
            </a:r>
            <a:endParaRPr sz="2178">
              <a:latin typeface="Arial"/>
              <a:cs typeface="Arial"/>
            </a:endParaRPr>
          </a:p>
        </p:txBody>
      </p:sp>
      <p:sp>
        <p:nvSpPr>
          <p:cNvPr id="4" name="object 4"/>
          <p:cNvSpPr>
            <a:spLocks noChangeAspect="1"/>
          </p:cNvSpPr>
          <p:nvPr/>
        </p:nvSpPr>
        <p:spPr>
          <a:xfrm>
            <a:off x="1188917" y="979201"/>
            <a:ext cx="9814167" cy="57913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44FD38-A2ED-E245-B9CE-6DEAD25EEE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4000" spc="-45" dirty="0"/>
              <a:t>AR </a:t>
            </a:r>
            <a:r>
              <a:rPr lang="en-US" sz="4000" dirty="0"/>
              <a:t>/ </a:t>
            </a:r>
            <a:r>
              <a:rPr lang="en-US" sz="4000" spc="-45" dirty="0"/>
              <a:t>VR </a:t>
            </a:r>
            <a:r>
              <a:rPr lang="en-US" sz="4000" spc="-82" dirty="0"/>
              <a:t>Market</a:t>
            </a:r>
            <a:r>
              <a:rPr lang="en-US" sz="4000" spc="-712" dirty="0"/>
              <a:t> </a:t>
            </a:r>
            <a:r>
              <a:rPr lang="en-US" sz="4000" spc="-91" dirty="0"/>
              <a:t>Size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889DF8-A20F-0E4E-8FD5-6656DB9BA5E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92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9A629-3904-844B-ACE4-75CD710499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BBE2E0-93F5-F44B-8B03-A17C0690FFFC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object 2"/>
          <p:cNvSpPr txBox="1">
            <a:spLocks noGrp="1"/>
          </p:cNvSpPr>
          <p:nvPr>
            <p:ph type="title" idx="4294967295"/>
          </p:nvPr>
        </p:nvSpPr>
        <p:spPr>
          <a:xfrm>
            <a:off x="0" y="858838"/>
            <a:ext cx="5051425" cy="479425"/>
          </a:xfrm>
          <a:prstGeom prst="rect">
            <a:avLst/>
          </a:prstGeom>
        </p:spPr>
        <p:txBody>
          <a:bodyPr vert="horz" wrap="square" lIns="0" tIns="14984" rIns="0" bIns="0" rtlCol="0" anchor="ctr">
            <a:spAutoFit/>
          </a:bodyPr>
          <a:lstStyle/>
          <a:p>
            <a:pPr marL="11527">
              <a:spcBef>
                <a:spcPts val="118"/>
              </a:spcBef>
            </a:pPr>
            <a:r>
              <a:rPr spc="-286" dirty="0">
                <a:solidFill>
                  <a:srgbClr val="D2533C"/>
                </a:solidFill>
              </a:rPr>
              <a:t>Forecast </a:t>
            </a:r>
            <a:r>
              <a:rPr spc="-145" dirty="0">
                <a:solidFill>
                  <a:srgbClr val="D2533C"/>
                </a:solidFill>
              </a:rPr>
              <a:t>Number </a:t>
            </a:r>
            <a:r>
              <a:rPr spc="-95" dirty="0">
                <a:solidFill>
                  <a:srgbClr val="D2533C"/>
                </a:solidFill>
              </a:rPr>
              <a:t>of</a:t>
            </a:r>
            <a:r>
              <a:rPr spc="-150" dirty="0">
                <a:solidFill>
                  <a:srgbClr val="D2533C"/>
                </a:solidFill>
              </a:rPr>
              <a:t> </a:t>
            </a:r>
            <a:r>
              <a:rPr spc="-259" dirty="0">
                <a:solidFill>
                  <a:srgbClr val="D2533C"/>
                </a:solidFill>
              </a:rPr>
              <a:t>Users</a:t>
            </a:r>
          </a:p>
        </p:txBody>
      </p:sp>
      <p:sp>
        <p:nvSpPr>
          <p:cNvPr id="3" name="object 3"/>
          <p:cNvSpPr/>
          <p:nvPr/>
        </p:nvSpPr>
        <p:spPr>
          <a:xfrm>
            <a:off x="2416418" y="1700303"/>
            <a:ext cx="7294342" cy="46933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1493832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ACE8D5-DC88-1743-A0DA-9E0C8FE51B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533400"/>
            <a:ext cx="10363200" cy="5714999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Pokemon</a:t>
            </a:r>
            <a:r>
              <a:rPr lang="en-US" dirty="0"/>
              <a:t> GO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 algn="ctr"/>
            <a:r>
              <a:rPr lang="en-US" dirty="0"/>
              <a:t>Killer Combo: brand + social + mobile + geo-location + AR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6FB947-E666-3E48-8D6C-A34D04AACF6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2567524" y="1258446"/>
            <a:ext cx="7056951" cy="42279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1914003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19FD18-64C2-4040-8D6A-9F8BDC99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457200"/>
            <a:ext cx="10363200" cy="5943599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Pokemon</a:t>
            </a:r>
            <a:r>
              <a:rPr lang="en-US" dirty="0"/>
              <a:t> GO Effect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Fastest App to reach $500 million in Revenue</a:t>
            </a:r>
          </a:p>
          <a:p>
            <a:pPr lvl="2"/>
            <a:r>
              <a:rPr lang="en-US" dirty="0"/>
              <a:t>Only 63 days after launch (&gt; $1 Billion in 6 months)</a:t>
            </a:r>
          </a:p>
          <a:p>
            <a:pPr lvl="2"/>
            <a:r>
              <a:rPr lang="en-US" dirty="0"/>
              <a:t>Over 500 million downloads, &gt; 25 million DAU</a:t>
            </a:r>
          </a:p>
          <a:p>
            <a:pPr lvl="2"/>
            <a:r>
              <a:rPr lang="en-US" dirty="0"/>
              <a:t>Nintendo stock price up by 50% (gain of $9 Billion USD)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7B07EB-A419-724B-B403-1C0BD3585D0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/>
          <p:nvPr/>
        </p:nvSpPr>
        <p:spPr>
          <a:xfrm>
            <a:off x="1741947" y="1219200"/>
            <a:ext cx="4457988" cy="32151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6477370" y="1340236"/>
            <a:ext cx="3923943" cy="28942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2831060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92414" y="923321"/>
            <a:ext cx="8805903" cy="52416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2069989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444128" y="5663491"/>
            <a:ext cx="750922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10"/>
              </a:lnSpc>
            </a:pPr>
            <a:r>
              <a:rPr sz="1815" spc="9" dirty="0">
                <a:solidFill>
                  <a:srgbClr val="93A299"/>
                </a:solidFill>
                <a:latin typeface="Arial"/>
                <a:cs typeface="Arial"/>
              </a:rPr>
              <a:t>•</a:t>
            </a:r>
            <a:r>
              <a:rPr sz="1815" spc="64" dirty="0">
                <a:solidFill>
                  <a:srgbClr val="93A299"/>
                </a:solidFill>
                <a:latin typeface="Arial"/>
                <a:cs typeface="Arial"/>
              </a:rPr>
              <a:t> </a:t>
            </a:r>
            <a:r>
              <a:rPr sz="2178" dirty="0">
                <a:solidFill>
                  <a:srgbClr val="292934"/>
                </a:solidFill>
                <a:latin typeface="Arial"/>
                <a:cs typeface="Arial"/>
              </a:rPr>
              <a:t>sdas</a:t>
            </a:r>
            <a:endParaRPr sz="2178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946203" y="616541"/>
            <a:ext cx="8298754" cy="56101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2012464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F61DDC-1893-0041-8701-8550529BF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0527" y="0"/>
            <a:ext cx="6430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3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25FF5-3202-0B40-B1F3-E4F1D3F66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828" y="2078"/>
            <a:ext cx="7688344" cy="677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223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FA5EA6F-2C60-ED43-BA94-1C85C7EDEB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04999" y="827733"/>
            <a:ext cx="5867401" cy="52025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today won’t be like mid-90’s</a:t>
            </a:r>
          </a:p>
          <a:p>
            <a:pPr lvl="1"/>
            <a:r>
              <a:rPr lang="en-US" dirty="0"/>
              <a:t>It’s not just VR anymore</a:t>
            </a:r>
          </a:p>
          <a:p>
            <a:pPr lvl="1"/>
            <a:r>
              <a:rPr lang="en-US" dirty="0"/>
              <a:t>Huge amount of investment</a:t>
            </a:r>
          </a:p>
          <a:p>
            <a:pPr lvl="1"/>
            <a:r>
              <a:rPr lang="en-US" dirty="0"/>
              <a:t>Inexpensive hardware platforms</a:t>
            </a:r>
          </a:p>
          <a:p>
            <a:pPr lvl="1"/>
            <a:r>
              <a:rPr lang="en-US" dirty="0"/>
              <a:t>Easy to use content creation tools</a:t>
            </a:r>
          </a:p>
          <a:p>
            <a:pPr lvl="1"/>
            <a:r>
              <a:rPr lang="en-US" dirty="0"/>
              <a:t>New devices for input and output</a:t>
            </a:r>
          </a:p>
          <a:p>
            <a:pPr lvl="1"/>
            <a:r>
              <a:rPr lang="en-US" dirty="0"/>
              <a:t>Proven use cases – not just Hype!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1A1A13E-18AF-8E46-8C6D-D1BF24C978B3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D6BAED9E-F6A0-0846-89FA-BB3643DF4570}"/>
              </a:ext>
            </a:extLst>
          </p:cNvPr>
          <p:cNvSpPr/>
          <p:nvPr/>
        </p:nvSpPr>
        <p:spPr>
          <a:xfrm>
            <a:off x="8153400" y="1714499"/>
            <a:ext cx="3657600" cy="3429001"/>
          </a:xfrm>
          <a:prstGeom prst="rect">
            <a:avLst/>
          </a:prstGeom>
          <a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427838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>
            <a:spLocks noChangeAspect="1"/>
          </p:cNvSpPr>
          <p:nvPr/>
        </p:nvSpPr>
        <p:spPr>
          <a:xfrm>
            <a:off x="1675998" y="1196556"/>
            <a:ext cx="8840003" cy="51909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object 5"/>
          <p:cNvSpPr/>
          <p:nvPr/>
        </p:nvSpPr>
        <p:spPr>
          <a:xfrm>
            <a:off x="6781800" y="4007720"/>
            <a:ext cx="1579069" cy="478331"/>
          </a:xfrm>
          <a:custGeom>
            <a:avLst/>
            <a:gdLst/>
            <a:ahLst/>
            <a:cxnLst/>
            <a:rect l="l" t="t" r="r" b="b"/>
            <a:pathLst>
              <a:path w="1739900" h="527050">
                <a:moveTo>
                  <a:pt x="0" y="263524"/>
                </a:moveTo>
                <a:lnTo>
                  <a:pt x="11386" y="220779"/>
                </a:lnTo>
                <a:lnTo>
                  <a:pt x="44350" y="180230"/>
                </a:lnTo>
                <a:lnTo>
                  <a:pt x="97102" y="142420"/>
                </a:lnTo>
                <a:lnTo>
                  <a:pt x="167849" y="107890"/>
                </a:lnTo>
                <a:lnTo>
                  <a:pt x="209412" y="92025"/>
                </a:lnTo>
                <a:lnTo>
                  <a:pt x="254802" y="77184"/>
                </a:lnTo>
                <a:lnTo>
                  <a:pt x="303795" y="63435"/>
                </a:lnTo>
                <a:lnTo>
                  <a:pt x="356168" y="50845"/>
                </a:lnTo>
                <a:lnTo>
                  <a:pt x="411697" y="39482"/>
                </a:lnTo>
                <a:lnTo>
                  <a:pt x="470157" y="29414"/>
                </a:lnTo>
                <a:lnTo>
                  <a:pt x="531325" y="20709"/>
                </a:lnTo>
                <a:lnTo>
                  <a:pt x="594978" y="13434"/>
                </a:lnTo>
                <a:lnTo>
                  <a:pt x="660890" y="7658"/>
                </a:lnTo>
                <a:lnTo>
                  <a:pt x="728839" y="3449"/>
                </a:lnTo>
                <a:lnTo>
                  <a:pt x="798600" y="873"/>
                </a:lnTo>
                <a:lnTo>
                  <a:pt x="869949" y="0"/>
                </a:lnTo>
                <a:lnTo>
                  <a:pt x="941298" y="873"/>
                </a:lnTo>
                <a:lnTo>
                  <a:pt x="1011059" y="3449"/>
                </a:lnTo>
                <a:lnTo>
                  <a:pt x="1079008" y="7658"/>
                </a:lnTo>
                <a:lnTo>
                  <a:pt x="1144921" y="13434"/>
                </a:lnTo>
                <a:lnTo>
                  <a:pt x="1208573" y="20709"/>
                </a:lnTo>
                <a:lnTo>
                  <a:pt x="1269741" y="29414"/>
                </a:lnTo>
                <a:lnTo>
                  <a:pt x="1328202" y="39482"/>
                </a:lnTo>
                <a:lnTo>
                  <a:pt x="1383730" y="50845"/>
                </a:lnTo>
                <a:lnTo>
                  <a:pt x="1436103" y="63435"/>
                </a:lnTo>
                <a:lnTo>
                  <a:pt x="1485097" y="77184"/>
                </a:lnTo>
                <a:lnTo>
                  <a:pt x="1530487" y="92025"/>
                </a:lnTo>
                <a:lnTo>
                  <a:pt x="1572049" y="107890"/>
                </a:lnTo>
                <a:lnTo>
                  <a:pt x="1609561" y="124711"/>
                </a:lnTo>
                <a:lnTo>
                  <a:pt x="1671534" y="160949"/>
                </a:lnTo>
                <a:lnTo>
                  <a:pt x="1714616" y="200196"/>
                </a:lnTo>
                <a:lnTo>
                  <a:pt x="1737015" y="241911"/>
                </a:lnTo>
                <a:lnTo>
                  <a:pt x="1739899" y="263524"/>
                </a:lnTo>
                <a:lnTo>
                  <a:pt x="1737015" y="285138"/>
                </a:lnTo>
                <a:lnTo>
                  <a:pt x="1714616" y="326853"/>
                </a:lnTo>
                <a:lnTo>
                  <a:pt x="1671534" y="366100"/>
                </a:lnTo>
                <a:lnTo>
                  <a:pt x="1609561" y="402338"/>
                </a:lnTo>
                <a:lnTo>
                  <a:pt x="1572049" y="419159"/>
                </a:lnTo>
                <a:lnTo>
                  <a:pt x="1530487" y="435024"/>
                </a:lnTo>
                <a:lnTo>
                  <a:pt x="1485097" y="449865"/>
                </a:lnTo>
                <a:lnTo>
                  <a:pt x="1436103" y="463614"/>
                </a:lnTo>
                <a:lnTo>
                  <a:pt x="1383730" y="476204"/>
                </a:lnTo>
                <a:lnTo>
                  <a:pt x="1328202" y="487567"/>
                </a:lnTo>
                <a:lnTo>
                  <a:pt x="1269741" y="497635"/>
                </a:lnTo>
                <a:lnTo>
                  <a:pt x="1208573" y="506340"/>
                </a:lnTo>
                <a:lnTo>
                  <a:pt x="1144921" y="513615"/>
                </a:lnTo>
                <a:lnTo>
                  <a:pt x="1079008" y="519391"/>
                </a:lnTo>
                <a:lnTo>
                  <a:pt x="1011059" y="523600"/>
                </a:lnTo>
                <a:lnTo>
                  <a:pt x="941298" y="526176"/>
                </a:lnTo>
                <a:lnTo>
                  <a:pt x="869949" y="527049"/>
                </a:lnTo>
                <a:lnTo>
                  <a:pt x="798600" y="526176"/>
                </a:lnTo>
                <a:lnTo>
                  <a:pt x="728839" y="523600"/>
                </a:lnTo>
                <a:lnTo>
                  <a:pt x="660890" y="519391"/>
                </a:lnTo>
                <a:lnTo>
                  <a:pt x="594978" y="513615"/>
                </a:lnTo>
                <a:lnTo>
                  <a:pt x="531325" y="506340"/>
                </a:lnTo>
                <a:lnTo>
                  <a:pt x="470157" y="497635"/>
                </a:lnTo>
                <a:lnTo>
                  <a:pt x="411697" y="487567"/>
                </a:lnTo>
                <a:lnTo>
                  <a:pt x="356168" y="476204"/>
                </a:lnTo>
                <a:lnTo>
                  <a:pt x="303795" y="463614"/>
                </a:lnTo>
                <a:lnTo>
                  <a:pt x="254802" y="449865"/>
                </a:lnTo>
                <a:lnTo>
                  <a:pt x="209412" y="435024"/>
                </a:lnTo>
                <a:lnTo>
                  <a:pt x="167849" y="419159"/>
                </a:lnTo>
                <a:lnTo>
                  <a:pt x="130338" y="402338"/>
                </a:lnTo>
                <a:lnTo>
                  <a:pt x="68364" y="366100"/>
                </a:lnTo>
                <a:lnTo>
                  <a:pt x="25283" y="326853"/>
                </a:lnTo>
                <a:lnTo>
                  <a:pt x="2883" y="285138"/>
                </a:lnTo>
                <a:lnTo>
                  <a:pt x="0" y="263524"/>
                </a:lnTo>
                <a:close/>
              </a:path>
            </a:pathLst>
          </a:custGeom>
          <a:ln w="50799">
            <a:solidFill>
              <a:srgbClr val="FF2600"/>
            </a:solidFill>
          </a:ln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CC35A1-F011-A744-8A34-0698DA296F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4000" b="1" spc="-82" dirty="0"/>
              <a:t>Gartner </a:t>
            </a:r>
            <a:r>
              <a:rPr lang="en-US" sz="4000" b="1" spc="-73" dirty="0"/>
              <a:t>Hype </a:t>
            </a:r>
            <a:r>
              <a:rPr lang="en-US" sz="4000" b="1" spc="-77" dirty="0"/>
              <a:t>Cycle</a:t>
            </a:r>
            <a:r>
              <a:rPr lang="en-US" sz="4000" b="1" spc="-454" dirty="0"/>
              <a:t> </a:t>
            </a:r>
            <a:r>
              <a:rPr lang="en-US" sz="4000" b="1" spc="-95" dirty="0"/>
              <a:t>(2015)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23A1163-D355-284D-B2B3-3F8D39EB8E0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02C2E394-B6AF-5349-9ACC-2EA8818426E8}"/>
              </a:ext>
            </a:extLst>
          </p:cNvPr>
          <p:cNvSpPr/>
          <p:nvPr/>
        </p:nvSpPr>
        <p:spPr>
          <a:xfrm>
            <a:off x="5562600" y="3619501"/>
            <a:ext cx="1579069" cy="478331"/>
          </a:xfrm>
          <a:custGeom>
            <a:avLst/>
            <a:gdLst/>
            <a:ahLst/>
            <a:cxnLst/>
            <a:rect l="l" t="t" r="r" b="b"/>
            <a:pathLst>
              <a:path w="1739900" h="527050">
                <a:moveTo>
                  <a:pt x="0" y="263524"/>
                </a:moveTo>
                <a:lnTo>
                  <a:pt x="11386" y="220779"/>
                </a:lnTo>
                <a:lnTo>
                  <a:pt x="44350" y="180230"/>
                </a:lnTo>
                <a:lnTo>
                  <a:pt x="97102" y="142420"/>
                </a:lnTo>
                <a:lnTo>
                  <a:pt x="167849" y="107890"/>
                </a:lnTo>
                <a:lnTo>
                  <a:pt x="209412" y="92025"/>
                </a:lnTo>
                <a:lnTo>
                  <a:pt x="254802" y="77184"/>
                </a:lnTo>
                <a:lnTo>
                  <a:pt x="303795" y="63435"/>
                </a:lnTo>
                <a:lnTo>
                  <a:pt x="356168" y="50845"/>
                </a:lnTo>
                <a:lnTo>
                  <a:pt x="411697" y="39482"/>
                </a:lnTo>
                <a:lnTo>
                  <a:pt x="470157" y="29414"/>
                </a:lnTo>
                <a:lnTo>
                  <a:pt x="531325" y="20709"/>
                </a:lnTo>
                <a:lnTo>
                  <a:pt x="594978" y="13434"/>
                </a:lnTo>
                <a:lnTo>
                  <a:pt x="660890" y="7658"/>
                </a:lnTo>
                <a:lnTo>
                  <a:pt x="728839" y="3449"/>
                </a:lnTo>
                <a:lnTo>
                  <a:pt x="798600" y="873"/>
                </a:lnTo>
                <a:lnTo>
                  <a:pt x="869949" y="0"/>
                </a:lnTo>
                <a:lnTo>
                  <a:pt x="941298" y="873"/>
                </a:lnTo>
                <a:lnTo>
                  <a:pt x="1011059" y="3449"/>
                </a:lnTo>
                <a:lnTo>
                  <a:pt x="1079008" y="7658"/>
                </a:lnTo>
                <a:lnTo>
                  <a:pt x="1144921" y="13434"/>
                </a:lnTo>
                <a:lnTo>
                  <a:pt x="1208573" y="20709"/>
                </a:lnTo>
                <a:lnTo>
                  <a:pt x="1269741" y="29414"/>
                </a:lnTo>
                <a:lnTo>
                  <a:pt x="1328202" y="39482"/>
                </a:lnTo>
                <a:lnTo>
                  <a:pt x="1383730" y="50845"/>
                </a:lnTo>
                <a:lnTo>
                  <a:pt x="1436103" y="63435"/>
                </a:lnTo>
                <a:lnTo>
                  <a:pt x="1485097" y="77184"/>
                </a:lnTo>
                <a:lnTo>
                  <a:pt x="1530487" y="92025"/>
                </a:lnTo>
                <a:lnTo>
                  <a:pt x="1572049" y="107890"/>
                </a:lnTo>
                <a:lnTo>
                  <a:pt x="1609561" y="124711"/>
                </a:lnTo>
                <a:lnTo>
                  <a:pt x="1671534" y="160949"/>
                </a:lnTo>
                <a:lnTo>
                  <a:pt x="1714616" y="200196"/>
                </a:lnTo>
                <a:lnTo>
                  <a:pt x="1737015" y="241911"/>
                </a:lnTo>
                <a:lnTo>
                  <a:pt x="1739899" y="263524"/>
                </a:lnTo>
                <a:lnTo>
                  <a:pt x="1737015" y="285138"/>
                </a:lnTo>
                <a:lnTo>
                  <a:pt x="1714616" y="326853"/>
                </a:lnTo>
                <a:lnTo>
                  <a:pt x="1671534" y="366100"/>
                </a:lnTo>
                <a:lnTo>
                  <a:pt x="1609561" y="402338"/>
                </a:lnTo>
                <a:lnTo>
                  <a:pt x="1572049" y="419159"/>
                </a:lnTo>
                <a:lnTo>
                  <a:pt x="1530487" y="435024"/>
                </a:lnTo>
                <a:lnTo>
                  <a:pt x="1485097" y="449865"/>
                </a:lnTo>
                <a:lnTo>
                  <a:pt x="1436103" y="463614"/>
                </a:lnTo>
                <a:lnTo>
                  <a:pt x="1383730" y="476204"/>
                </a:lnTo>
                <a:lnTo>
                  <a:pt x="1328202" y="487567"/>
                </a:lnTo>
                <a:lnTo>
                  <a:pt x="1269741" y="497635"/>
                </a:lnTo>
                <a:lnTo>
                  <a:pt x="1208573" y="506340"/>
                </a:lnTo>
                <a:lnTo>
                  <a:pt x="1144921" y="513615"/>
                </a:lnTo>
                <a:lnTo>
                  <a:pt x="1079008" y="519391"/>
                </a:lnTo>
                <a:lnTo>
                  <a:pt x="1011059" y="523600"/>
                </a:lnTo>
                <a:lnTo>
                  <a:pt x="941298" y="526176"/>
                </a:lnTo>
                <a:lnTo>
                  <a:pt x="869949" y="527049"/>
                </a:lnTo>
                <a:lnTo>
                  <a:pt x="798600" y="526176"/>
                </a:lnTo>
                <a:lnTo>
                  <a:pt x="728839" y="523600"/>
                </a:lnTo>
                <a:lnTo>
                  <a:pt x="660890" y="519391"/>
                </a:lnTo>
                <a:lnTo>
                  <a:pt x="594978" y="513615"/>
                </a:lnTo>
                <a:lnTo>
                  <a:pt x="531325" y="506340"/>
                </a:lnTo>
                <a:lnTo>
                  <a:pt x="470157" y="497635"/>
                </a:lnTo>
                <a:lnTo>
                  <a:pt x="411697" y="487567"/>
                </a:lnTo>
                <a:lnTo>
                  <a:pt x="356168" y="476204"/>
                </a:lnTo>
                <a:lnTo>
                  <a:pt x="303795" y="463614"/>
                </a:lnTo>
                <a:lnTo>
                  <a:pt x="254802" y="449865"/>
                </a:lnTo>
                <a:lnTo>
                  <a:pt x="209412" y="435024"/>
                </a:lnTo>
                <a:lnTo>
                  <a:pt x="167849" y="419159"/>
                </a:lnTo>
                <a:lnTo>
                  <a:pt x="130338" y="402338"/>
                </a:lnTo>
                <a:lnTo>
                  <a:pt x="68364" y="366100"/>
                </a:lnTo>
                <a:lnTo>
                  <a:pt x="25283" y="326853"/>
                </a:lnTo>
                <a:lnTo>
                  <a:pt x="2883" y="285138"/>
                </a:lnTo>
                <a:lnTo>
                  <a:pt x="0" y="263524"/>
                </a:lnTo>
                <a:close/>
              </a:path>
            </a:pathLst>
          </a:custGeom>
          <a:ln w="50799">
            <a:solidFill>
              <a:srgbClr val="FF2600"/>
            </a:solidFill>
          </a:ln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764696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609A6-5AA2-BD48-ACD1-68A9915EC6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4100" y="827733"/>
            <a:ext cx="7543800" cy="5202536"/>
          </a:xfrm>
        </p:spPr>
        <p:txBody>
          <a:bodyPr>
            <a:normAutofit fontScale="92500"/>
          </a:bodyPr>
          <a:lstStyle/>
          <a:p>
            <a:r>
              <a:rPr lang="en-US" dirty="0"/>
              <a:t>Lessons Learned</a:t>
            </a:r>
          </a:p>
          <a:p>
            <a:pPr lvl="1"/>
            <a:r>
              <a:rPr lang="en-US" dirty="0"/>
              <a:t>Don’t believe the hype</a:t>
            </a:r>
          </a:p>
          <a:p>
            <a:pPr lvl="2"/>
            <a:r>
              <a:rPr lang="en-US" dirty="0"/>
              <a:t>Not everything is better in VR</a:t>
            </a:r>
          </a:p>
          <a:p>
            <a:pPr lvl="1"/>
            <a:r>
              <a:rPr lang="en-US" dirty="0"/>
              <a:t>Many factors determine technology acceptance</a:t>
            </a:r>
          </a:p>
          <a:p>
            <a:pPr lvl="2"/>
            <a:r>
              <a:rPr lang="en-US" dirty="0"/>
              <a:t>Human Centered Design/Design for users</a:t>
            </a:r>
          </a:p>
          <a:p>
            <a:pPr lvl="1"/>
            <a:r>
              <a:rPr lang="en-US" dirty="0"/>
              <a:t>Need to move from Demo to Production</a:t>
            </a:r>
          </a:p>
          <a:p>
            <a:pPr lvl="2"/>
            <a:r>
              <a:rPr lang="en-US" dirty="0"/>
              <a:t>Profitable niche markets first</a:t>
            </a:r>
          </a:p>
          <a:p>
            <a:pPr lvl="1"/>
            <a:r>
              <a:rPr lang="en-US" dirty="0"/>
              <a:t>Follow the money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51206F-D75B-E04D-9A7A-549E0E6A0D03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6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D0542-FC4C-1840-A073-59396D61E1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So, you want to work in the gaming industry? Watch this…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F34CBC-F219-F74F-B4A2-44E127AC7F8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https://youtu.be/pLAi_cmly6Q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FE8059-51EB-874C-8997-37F3D1735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0" y="1047504"/>
            <a:ext cx="8940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61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668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14FD09-EA7D-6640-9828-EE37F3E88ED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47800" y="197395"/>
            <a:ext cx="9296400" cy="6463210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B794A187-2989-E44F-A7B4-EDF8A8710B94}"/>
              </a:ext>
            </a:extLst>
          </p:cNvPr>
          <p:cNvSpPr/>
          <p:nvPr/>
        </p:nvSpPr>
        <p:spPr>
          <a:xfrm>
            <a:off x="4800600" y="4648200"/>
            <a:ext cx="1579069" cy="478331"/>
          </a:xfrm>
          <a:custGeom>
            <a:avLst/>
            <a:gdLst/>
            <a:ahLst/>
            <a:cxnLst/>
            <a:rect l="l" t="t" r="r" b="b"/>
            <a:pathLst>
              <a:path w="1739900" h="527050">
                <a:moveTo>
                  <a:pt x="0" y="263524"/>
                </a:moveTo>
                <a:lnTo>
                  <a:pt x="11386" y="220779"/>
                </a:lnTo>
                <a:lnTo>
                  <a:pt x="44350" y="180230"/>
                </a:lnTo>
                <a:lnTo>
                  <a:pt x="97102" y="142420"/>
                </a:lnTo>
                <a:lnTo>
                  <a:pt x="167849" y="107890"/>
                </a:lnTo>
                <a:lnTo>
                  <a:pt x="209412" y="92025"/>
                </a:lnTo>
                <a:lnTo>
                  <a:pt x="254802" y="77184"/>
                </a:lnTo>
                <a:lnTo>
                  <a:pt x="303795" y="63435"/>
                </a:lnTo>
                <a:lnTo>
                  <a:pt x="356168" y="50845"/>
                </a:lnTo>
                <a:lnTo>
                  <a:pt x="411697" y="39482"/>
                </a:lnTo>
                <a:lnTo>
                  <a:pt x="470157" y="29414"/>
                </a:lnTo>
                <a:lnTo>
                  <a:pt x="531325" y="20709"/>
                </a:lnTo>
                <a:lnTo>
                  <a:pt x="594978" y="13434"/>
                </a:lnTo>
                <a:lnTo>
                  <a:pt x="660890" y="7658"/>
                </a:lnTo>
                <a:lnTo>
                  <a:pt x="728839" y="3449"/>
                </a:lnTo>
                <a:lnTo>
                  <a:pt x="798600" y="873"/>
                </a:lnTo>
                <a:lnTo>
                  <a:pt x="869949" y="0"/>
                </a:lnTo>
                <a:lnTo>
                  <a:pt x="941298" y="873"/>
                </a:lnTo>
                <a:lnTo>
                  <a:pt x="1011059" y="3449"/>
                </a:lnTo>
                <a:lnTo>
                  <a:pt x="1079008" y="7658"/>
                </a:lnTo>
                <a:lnTo>
                  <a:pt x="1144921" y="13434"/>
                </a:lnTo>
                <a:lnTo>
                  <a:pt x="1208573" y="20709"/>
                </a:lnTo>
                <a:lnTo>
                  <a:pt x="1269741" y="29414"/>
                </a:lnTo>
                <a:lnTo>
                  <a:pt x="1328202" y="39482"/>
                </a:lnTo>
                <a:lnTo>
                  <a:pt x="1383730" y="50845"/>
                </a:lnTo>
                <a:lnTo>
                  <a:pt x="1436103" y="63435"/>
                </a:lnTo>
                <a:lnTo>
                  <a:pt x="1485097" y="77184"/>
                </a:lnTo>
                <a:lnTo>
                  <a:pt x="1530487" y="92025"/>
                </a:lnTo>
                <a:lnTo>
                  <a:pt x="1572049" y="107890"/>
                </a:lnTo>
                <a:lnTo>
                  <a:pt x="1609561" y="124711"/>
                </a:lnTo>
                <a:lnTo>
                  <a:pt x="1671534" y="160949"/>
                </a:lnTo>
                <a:lnTo>
                  <a:pt x="1714616" y="200196"/>
                </a:lnTo>
                <a:lnTo>
                  <a:pt x="1737015" y="241911"/>
                </a:lnTo>
                <a:lnTo>
                  <a:pt x="1739899" y="263524"/>
                </a:lnTo>
                <a:lnTo>
                  <a:pt x="1737015" y="285138"/>
                </a:lnTo>
                <a:lnTo>
                  <a:pt x="1714616" y="326853"/>
                </a:lnTo>
                <a:lnTo>
                  <a:pt x="1671534" y="366100"/>
                </a:lnTo>
                <a:lnTo>
                  <a:pt x="1609561" y="402338"/>
                </a:lnTo>
                <a:lnTo>
                  <a:pt x="1572049" y="419159"/>
                </a:lnTo>
                <a:lnTo>
                  <a:pt x="1530487" y="435024"/>
                </a:lnTo>
                <a:lnTo>
                  <a:pt x="1485097" y="449865"/>
                </a:lnTo>
                <a:lnTo>
                  <a:pt x="1436103" y="463614"/>
                </a:lnTo>
                <a:lnTo>
                  <a:pt x="1383730" y="476204"/>
                </a:lnTo>
                <a:lnTo>
                  <a:pt x="1328202" y="487567"/>
                </a:lnTo>
                <a:lnTo>
                  <a:pt x="1269741" y="497635"/>
                </a:lnTo>
                <a:lnTo>
                  <a:pt x="1208573" y="506340"/>
                </a:lnTo>
                <a:lnTo>
                  <a:pt x="1144921" y="513615"/>
                </a:lnTo>
                <a:lnTo>
                  <a:pt x="1079008" y="519391"/>
                </a:lnTo>
                <a:lnTo>
                  <a:pt x="1011059" y="523600"/>
                </a:lnTo>
                <a:lnTo>
                  <a:pt x="941298" y="526176"/>
                </a:lnTo>
                <a:lnTo>
                  <a:pt x="869949" y="527049"/>
                </a:lnTo>
                <a:lnTo>
                  <a:pt x="798600" y="526176"/>
                </a:lnTo>
                <a:lnTo>
                  <a:pt x="728839" y="523600"/>
                </a:lnTo>
                <a:lnTo>
                  <a:pt x="660890" y="519391"/>
                </a:lnTo>
                <a:lnTo>
                  <a:pt x="594978" y="513615"/>
                </a:lnTo>
                <a:lnTo>
                  <a:pt x="531325" y="506340"/>
                </a:lnTo>
                <a:lnTo>
                  <a:pt x="470157" y="497635"/>
                </a:lnTo>
                <a:lnTo>
                  <a:pt x="411697" y="487567"/>
                </a:lnTo>
                <a:lnTo>
                  <a:pt x="356168" y="476204"/>
                </a:lnTo>
                <a:lnTo>
                  <a:pt x="303795" y="463614"/>
                </a:lnTo>
                <a:lnTo>
                  <a:pt x="254802" y="449865"/>
                </a:lnTo>
                <a:lnTo>
                  <a:pt x="209412" y="435024"/>
                </a:lnTo>
                <a:lnTo>
                  <a:pt x="167849" y="419159"/>
                </a:lnTo>
                <a:lnTo>
                  <a:pt x="130338" y="402338"/>
                </a:lnTo>
                <a:lnTo>
                  <a:pt x="68364" y="366100"/>
                </a:lnTo>
                <a:lnTo>
                  <a:pt x="25283" y="326853"/>
                </a:lnTo>
                <a:lnTo>
                  <a:pt x="2883" y="285138"/>
                </a:lnTo>
                <a:lnTo>
                  <a:pt x="0" y="263524"/>
                </a:lnTo>
                <a:close/>
              </a:path>
            </a:pathLst>
          </a:custGeom>
          <a:ln w="50799">
            <a:solidFill>
              <a:srgbClr val="FF2600"/>
            </a:solidFill>
          </a:ln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4004001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0FAF7-2DD0-A743-9FCF-3F2FB25713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AR/VR Investments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E8238D-2D42-6540-90B6-F4AEB09C544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A6A1B9-0120-9043-8162-511DD088C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888887"/>
            <a:ext cx="8229600" cy="596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57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2FE089-A6EE-544D-AD6D-5E12BCE8F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7" y="76200"/>
            <a:ext cx="11866366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23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F8775F-6E7E-C543-8277-3A20ADE3A1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4000" spc="-82" dirty="0"/>
              <a:t>Potential </a:t>
            </a:r>
            <a:r>
              <a:rPr lang="en-US" sz="4000" spc="-64" dirty="0"/>
              <a:t>for </a:t>
            </a:r>
            <a:r>
              <a:rPr lang="en-US" sz="4000" spc="-86" dirty="0"/>
              <a:t>Disruption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812A516-ECF1-0141-8C82-2863AE93ACBE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From BDMI</a:t>
            </a:r>
          </a:p>
        </p:txBody>
      </p:sp>
      <p:sp>
        <p:nvSpPr>
          <p:cNvPr id="5" name="object 5"/>
          <p:cNvSpPr>
            <a:spLocks noChangeAspect="1"/>
          </p:cNvSpPr>
          <p:nvPr/>
        </p:nvSpPr>
        <p:spPr>
          <a:xfrm>
            <a:off x="1828800" y="1047504"/>
            <a:ext cx="8534400" cy="54280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</p:spTree>
    <p:extLst>
      <p:ext uri="{BB962C8B-B14F-4D97-AF65-F5344CB8AC3E}">
        <p14:creationId xmlns:p14="http://schemas.microsoft.com/office/powerpoint/2010/main" val="2837521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69406" y="1662748"/>
            <a:ext cx="8184203" cy="46618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17A4A5-23D6-9843-8E3C-BED946B5D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95575" y="267891"/>
            <a:ext cx="9000850" cy="9571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Mobile virtual reality on track to hit $861M in revenues in 2016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7C5B50-DBAA-7541-AA20-339B631CBB9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4"/>
          <p:cNvSpPr txBox="1"/>
          <p:nvPr/>
        </p:nvSpPr>
        <p:spPr>
          <a:xfrm>
            <a:off x="2069406" y="1231163"/>
            <a:ext cx="6905833" cy="425489"/>
          </a:xfrm>
          <a:prstGeom prst="rect">
            <a:avLst/>
          </a:prstGeom>
        </p:spPr>
        <p:txBody>
          <a:bodyPr vert="horz" wrap="square" lIns="0" tIns="82411" rIns="0" bIns="0" rtlCol="0">
            <a:spAutoFit/>
          </a:bodyPr>
          <a:lstStyle/>
          <a:p>
            <a:pPr marL="11527">
              <a:spcBef>
                <a:spcPts val="649"/>
              </a:spcBef>
              <a:tabLst>
                <a:tab pos="761902" algn="l"/>
              </a:tabLst>
            </a:pPr>
            <a:r>
              <a:rPr sz="862" spc="-50" dirty="0">
                <a:solidFill>
                  <a:srgbClr val="5480C3"/>
                </a:solidFill>
                <a:latin typeface="Arial"/>
                <a:cs typeface="Arial"/>
              </a:rPr>
              <a:t>J</a:t>
            </a:r>
            <a:r>
              <a:rPr sz="862" spc="-50" dirty="0">
                <a:solidFill>
                  <a:srgbClr val="6D89C4"/>
                </a:solidFill>
                <a:latin typeface="Arial"/>
                <a:cs typeface="Arial"/>
              </a:rPr>
              <a:t>EFFGRUBB	</a:t>
            </a:r>
            <a:r>
              <a:rPr sz="862" spc="-77" dirty="0">
                <a:solidFill>
                  <a:srgbClr val="908E95"/>
                </a:solidFill>
                <a:latin typeface="Arial"/>
                <a:cs typeface="Arial"/>
              </a:rPr>
              <a:t>FEBRUARY </a:t>
            </a:r>
            <a:r>
              <a:rPr sz="862" spc="-54" dirty="0">
                <a:solidFill>
                  <a:srgbClr val="908E95"/>
                </a:solidFill>
                <a:latin typeface="Arial"/>
                <a:cs typeface="Arial"/>
              </a:rPr>
              <a:t>25, </a:t>
            </a:r>
            <a:r>
              <a:rPr sz="862" spc="27" dirty="0">
                <a:solidFill>
                  <a:srgbClr val="908E95"/>
                </a:solidFill>
                <a:latin typeface="Arial"/>
                <a:cs typeface="Arial"/>
              </a:rPr>
              <a:t>2016 </a:t>
            </a:r>
            <a:r>
              <a:rPr sz="862" b="1" spc="-9" dirty="0">
                <a:solidFill>
                  <a:srgbClr val="908E95"/>
                </a:solidFill>
                <a:latin typeface="Arial"/>
                <a:cs typeface="Arial"/>
              </a:rPr>
              <a:t>8:00</a:t>
            </a:r>
            <a:r>
              <a:rPr sz="862" b="1" spc="-145" dirty="0">
                <a:solidFill>
                  <a:srgbClr val="908E95"/>
                </a:solidFill>
                <a:latin typeface="Arial"/>
                <a:cs typeface="Arial"/>
              </a:rPr>
              <a:t> </a:t>
            </a:r>
            <a:r>
              <a:rPr sz="862" b="1" dirty="0">
                <a:solidFill>
                  <a:srgbClr val="908E95"/>
                </a:solidFill>
                <a:latin typeface="Arial"/>
                <a:cs typeface="Arial"/>
              </a:rPr>
              <a:t>AM</a:t>
            </a:r>
            <a:endParaRPr sz="862" dirty="0">
              <a:latin typeface="Arial"/>
              <a:cs typeface="Arial"/>
            </a:endParaRPr>
          </a:p>
          <a:p>
            <a:pPr marL="29392">
              <a:spcBef>
                <a:spcPts val="563"/>
              </a:spcBef>
            </a:pPr>
            <a:r>
              <a:rPr sz="862" spc="-73" dirty="0">
                <a:solidFill>
                  <a:srgbClr val="231F21"/>
                </a:solidFill>
                <a:latin typeface="Arial"/>
                <a:cs typeface="Arial"/>
              </a:rPr>
              <a:t>T</a:t>
            </a:r>
            <a:r>
              <a:rPr sz="862" spc="-73" dirty="0">
                <a:solidFill>
                  <a:srgbClr val="4F464D"/>
                </a:solidFill>
                <a:latin typeface="Arial"/>
                <a:cs typeface="Arial"/>
              </a:rPr>
              <a:t>AGS</a:t>
            </a:r>
            <a:r>
              <a:rPr sz="862" spc="-73" dirty="0">
                <a:solidFill>
                  <a:srgbClr val="231F21"/>
                </a:solidFill>
                <a:latin typeface="Arial"/>
                <a:cs typeface="Arial"/>
              </a:rPr>
              <a:t>: </a:t>
            </a:r>
            <a:r>
              <a:rPr sz="862" spc="-41" dirty="0">
                <a:solidFill>
                  <a:srgbClr val="6D89C4"/>
                </a:solidFill>
                <a:latin typeface="Arial"/>
                <a:cs typeface="Arial"/>
              </a:rPr>
              <a:t>A</a:t>
            </a:r>
            <a:r>
              <a:rPr sz="862" spc="-41" dirty="0">
                <a:solidFill>
                  <a:srgbClr val="5480C3"/>
                </a:solidFill>
                <a:latin typeface="Arial"/>
                <a:cs typeface="Arial"/>
              </a:rPr>
              <a:t>U</a:t>
            </a:r>
            <a:r>
              <a:rPr sz="862" spc="-41" dirty="0">
                <a:solidFill>
                  <a:srgbClr val="6D89C4"/>
                </a:solidFill>
                <a:latin typeface="Arial"/>
                <a:cs typeface="Arial"/>
              </a:rPr>
              <a:t>GMEN</a:t>
            </a:r>
            <a:r>
              <a:rPr sz="862" spc="-41" dirty="0">
                <a:solidFill>
                  <a:srgbClr val="5480C3"/>
                </a:solidFill>
                <a:latin typeface="Arial"/>
                <a:cs typeface="Arial"/>
              </a:rPr>
              <a:t>TE</a:t>
            </a:r>
            <a:r>
              <a:rPr sz="862" spc="-41" dirty="0">
                <a:solidFill>
                  <a:srgbClr val="6D89C4"/>
                </a:solidFill>
                <a:latin typeface="Arial"/>
                <a:cs typeface="Arial"/>
              </a:rPr>
              <a:t>D </a:t>
            </a:r>
            <a:r>
              <a:rPr sz="862" spc="-118" dirty="0">
                <a:solidFill>
                  <a:srgbClr val="6D89C4"/>
                </a:solidFill>
                <a:latin typeface="Arial"/>
                <a:cs typeface="Arial"/>
              </a:rPr>
              <a:t>R</a:t>
            </a:r>
            <a:r>
              <a:rPr sz="862" spc="-118" dirty="0">
                <a:solidFill>
                  <a:srgbClr val="5480C3"/>
                </a:solidFill>
                <a:latin typeface="Arial"/>
                <a:cs typeface="Arial"/>
              </a:rPr>
              <a:t>EA</a:t>
            </a:r>
            <a:r>
              <a:rPr sz="862" spc="-118" dirty="0">
                <a:solidFill>
                  <a:srgbClr val="6D89C4"/>
                </a:solidFill>
                <a:latin typeface="Arial"/>
                <a:cs typeface="Arial"/>
              </a:rPr>
              <a:t>LIT</a:t>
            </a:r>
            <a:r>
              <a:rPr sz="862" spc="-118" dirty="0">
                <a:solidFill>
                  <a:srgbClr val="7C6464"/>
                </a:solidFill>
                <a:latin typeface="Arial"/>
                <a:cs typeface="Arial"/>
              </a:rPr>
              <a:t>, </a:t>
            </a:r>
            <a:r>
              <a:rPr sz="862" spc="-36" dirty="0">
                <a:solidFill>
                  <a:srgbClr val="6D89C4"/>
                </a:solidFill>
                <a:latin typeface="Arial"/>
                <a:cs typeface="Arial"/>
              </a:rPr>
              <a:t>Y </a:t>
            </a:r>
            <a:r>
              <a:rPr sz="862" spc="-5" dirty="0">
                <a:solidFill>
                  <a:srgbClr val="5480C3"/>
                </a:solidFill>
                <a:latin typeface="Arial"/>
                <a:cs typeface="Arial"/>
              </a:rPr>
              <a:t>GB </a:t>
            </a:r>
            <a:r>
              <a:rPr sz="862" spc="-73" dirty="0">
                <a:solidFill>
                  <a:srgbClr val="5480C3"/>
                </a:solidFill>
                <a:latin typeface="Arial"/>
                <a:cs typeface="Arial"/>
              </a:rPr>
              <a:t>FE</a:t>
            </a:r>
            <a:r>
              <a:rPr sz="862" spc="-73" dirty="0">
                <a:solidFill>
                  <a:srgbClr val="6D89C4"/>
                </a:solidFill>
                <a:latin typeface="Arial"/>
                <a:cs typeface="Arial"/>
              </a:rPr>
              <a:t>ATUR</a:t>
            </a:r>
            <a:r>
              <a:rPr sz="862" spc="-73" dirty="0">
                <a:solidFill>
                  <a:srgbClr val="5480C3"/>
                </a:solidFill>
                <a:latin typeface="Arial"/>
                <a:cs typeface="Arial"/>
              </a:rPr>
              <a:t>ED</a:t>
            </a:r>
            <a:r>
              <a:rPr sz="862" spc="-73" dirty="0">
                <a:solidFill>
                  <a:srgbClr val="4F464D"/>
                </a:solidFill>
                <a:latin typeface="Arial"/>
                <a:cs typeface="Arial"/>
              </a:rPr>
              <a:t>, </a:t>
            </a:r>
            <a:r>
              <a:rPr sz="862" spc="-54" dirty="0">
                <a:solidFill>
                  <a:srgbClr val="5480C3"/>
                </a:solidFill>
                <a:latin typeface="Arial"/>
                <a:cs typeface="Arial"/>
              </a:rPr>
              <a:t>G</a:t>
            </a:r>
            <a:r>
              <a:rPr sz="862" spc="-54" dirty="0">
                <a:solidFill>
                  <a:srgbClr val="6D89C4"/>
                </a:solidFill>
                <a:latin typeface="Arial"/>
                <a:cs typeface="Arial"/>
              </a:rPr>
              <a:t>O</a:t>
            </a:r>
            <a:r>
              <a:rPr sz="862" spc="-54" dirty="0">
                <a:solidFill>
                  <a:srgbClr val="5480C3"/>
                </a:solidFill>
                <a:latin typeface="Arial"/>
                <a:cs typeface="Arial"/>
              </a:rPr>
              <a:t>O</a:t>
            </a:r>
            <a:r>
              <a:rPr sz="862" spc="-54" dirty="0">
                <a:solidFill>
                  <a:srgbClr val="6D89C4"/>
                </a:solidFill>
                <a:latin typeface="Arial"/>
                <a:cs typeface="Arial"/>
              </a:rPr>
              <a:t>G</a:t>
            </a:r>
            <a:r>
              <a:rPr sz="862" spc="-54" dirty="0">
                <a:solidFill>
                  <a:srgbClr val="5480C3"/>
                </a:solidFill>
                <a:latin typeface="Arial"/>
                <a:cs typeface="Arial"/>
              </a:rPr>
              <a:t>LE</a:t>
            </a:r>
            <a:r>
              <a:rPr sz="862" spc="-54" dirty="0">
                <a:solidFill>
                  <a:srgbClr val="4F464D"/>
                </a:solidFill>
                <a:latin typeface="Arial"/>
                <a:cs typeface="Arial"/>
              </a:rPr>
              <a:t>, </a:t>
            </a:r>
            <a:r>
              <a:rPr sz="862" spc="-59" dirty="0">
                <a:solidFill>
                  <a:srgbClr val="5480C3"/>
                </a:solidFill>
                <a:latin typeface="Arial"/>
                <a:cs typeface="Arial"/>
              </a:rPr>
              <a:t>G</a:t>
            </a:r>
            <a:r>
              <a:rPr sz="862" spc="-59" dirty="0">
                <a:solidFill>
                  <a:srgbClr val="6D89C4"/>
                </a:solidFill>
                <a:latin typeface="Arial"/>
                <a:cs typeface="Arial"/>
              </a:rPr>
              <a:t>OOG</a:t>
            </a:r>
            <a:r>
              <a:rPr sz="862" spc="-59" dirty="0">
                <a:solidFill>
                  <a:srgbClr val="5480C3"/>
                </a:solidFill>
                <a:latin typeface="Arial"/>
                <a:cs typeface="Arial"/>
              </a:rPr>
              <a:t>LE</a:t>
            </a:r>
            <a:r>
              <a:rPr sz="862" spc="-59" dirty="0">
                <a:solidFill>
                  <a:srgbClr val="6D89C4"/>
                </a:solidFill>
                <a:latin typeface="Arial"/>
                <a:cs typeface="Arial"/>
              </a:rPr>
              <a:t>CA</a:t>
            </a:r>
            <a:r>
              <a:rPr sz="862" spc="-59" dirty="0">
                <a:solidFill>
                  <a:srgbClr val="5480C3"/>
                </a:solidFill>
                <a:latin typeface="Arial"/>
                <a:cs typeface="Arial"/>
              </a:rPr>
              <a:t>R</a:t>
            </a:r>
            <a:r>
              <a:rPr sz="862" spc="-59" dirty="0">
                <a:solidFill>
                  <a:srgbClr val="6D89C4"/>
                </a:solidFill>
                <a:latin typeface="Arial"/>
                <a:cs typeface="Arial"/>
              </a:rPr>
              <a:t>D</a:t>
            </a:r>
            <a:r>
              <a:rPr sz="862" spc="-59" dirty="0">
                <a:solidFill>
                  <a:srgbClr val="5480C3"/>
                </a:solidFill>
                <a:latin typeface="Arial"/>
                <a:cs typeface="Arial"/>
              </a:rPr>
              <a:t>B</a:t>
            </a:r>
            <a:r>
              <a:rPr sz="862" spc="-59" dirty="0">
                <a:solidFill>
                  <a:srgbClr val="6D89C4"/>
                </a:solidFill>
                <a:latin typeface="Arial"/>
                <a:cs typeface="Arial"/>
              </a:rPr>
              <a:t>OA</a:t>
            </a:r>
            <a:r>
              <a:rPr sz="862" spc="-59" dirty="0">
                <a:solidFill>
                  <a:srgbClr val="5480C3"/>
                </a:solidFill>
                <a:latin typeface="Arial"/>
                <a:cs typeface="Arial"/>
              </a:rPr>
              <a:t>R</a:t>
            </a:r>
            <a:r>
              <a:rPr sz="862" spc="-59" dirty="0">
                <a:solidFill>
                  <a:srgbClr val="7C6464"/>
                </a:solidFill>
                <a:latin typeface="Arial"/>
                <a:cs typeface="Arial"/>
              </a:rPr>
              <a:t>,</a:t>
            </a:r>
            <a:r>
              <a:rPr sz="862" spc="-59" dirty="0">
                <a:solidFill>
                  <a:srgbClr val="6D89C4"/>
                </a:solidFill>
                <a:latin typeface="Arial"/>
                <a:cs typeface="Arial"/>
              </a:rPr>
              <a:t>D </a:t>
            </a:r>
            <a:r>
              <a:rPr sz="862" spc="-32" dirty="0">
                <a:solidFill>
                  <a:srgbClr val="6D89C4"/>
                </a:solidFill>
                <a:latin typeface="Arial"/>
                <a:cs typeface="Arial"/>
              </a:rPr>
              <a:t>O</a:t>
            </a:r>
            <a:r>
              <a:rPr sz="862" spc="-32" dirty="0">
                <a:solidFill>
                  <a:srgbClr val="5480C3"/>
                </a:solidFill>
                <a:latin typeface="Arial"/>
                <a:cs typeface="Arial"/>
              </a:rPr>
              <a:t>C</a:t>
            </a:r>
            <a:r>
              <a:rPr sz="862" spc="-32" dirty="0">
                <a:solidFill>
                  <a:srgbClr val="6D89C4"/>
                </a:solidFill>
                <a:latin typeface="Arial"/>
                <a:cs typeface="Arial"/>
              </a:rPr>
              <a:t>ULUSVR, </a:t>
            </a:r>
            <a:r>
              <a:rPr sz="862" spc="-68" dirty="0">
                <a:solidFill>
                  <a:srgbClr val="6D89C4"/>
                </a:solidFill>
                <a:latin typeface="Arial"/>
                <a:cs typeface="Arial"/>
              </a:rPr>
              <a:t>SAM</a:t>
            </a:r>
            <a:r>
              <a:rPr sz="862" spc="-68" dirty="0">
                <a:solidFill>
                  <a:srgbClr val="5480C3"/>
                </a:solidFill>
                <a:latin typeface="Arial"/>
                <a:cs typeface="Arial"/>
              </a:rPr>
              <a:t>S</a:t>
            </a:r>
            <a:r>
              <a:rPr sz="862" spc="-68" dirty="0">
                <a:solidFill>
                  <a:srgbClr val="6D89C4"/>
                </a:solidFill>
                <a:latin typeface="Arial"/>
                <a:cs typeface="Arial"/>
              </a:rPr>
              <a:t>UN</a:t>
            </a:r>
            <a:r>
              <a:rPr sz="862" spc="-68" dirty="0">
                <a:solidFill>
                  <a:srgbClr val="7C6464"/>
                </a:solidFill>
                <a:latin typeface="Arial"/>
                <a:cs typeface="Arial"/>
              </a:rPr>
              <a:t>,</a:t>
            </a:r>
            <a:r>
              <a:rPr sz="862" spc="-68" dirty="0">
                <a:solidFill>
                  <a:srgbClr val="5480C3"/>
                </a:solidFill>
                <a:latin typeface="Arial"/>
                <a:cs typeface="Arial"/>
              </a:rPr>
              <a:t>G </a:t>
            </a:r>
            <a:r>
              <a:rPr sz="862" spc="-41" dirty="0">
                <a:solidFill>
                  <a:srgbClr val="5480C3"/>
                </a:solidFill>
                <a:latin typeface="Arial"/>
                <a:cs typeface="Arial"/>
              </a:rPr>
              <a:t>S</a:t>
            </a:r>
            <a:r>
              <a:rPr sz="862" spc="-41" dirty="0">
                <a:solidFill>
                  <a:srgbClr val="6D89C4"/>
                </a:solidFill>
                <a:latin typeface="Arial"/>
                <a:cs typeface="Arial"/>
              </a:rPr>
              <a:t>AM</a:t>
            </a:r>
            <a:r>
              <a:rPr sz="862" spc="-41" dirty="0">
                <a:solidFill>
                  <a:srgbClr val="5480C3"/>
                </a:solidFill>
                <a:latin typeface="Arial"/>
                <a:cs typeface="Arial"/>
              </a:rPr>
              <a:t>S</a:t>
            </a:r>
            <a:r>
              <a:rPr sz="862" spc="-41" dirty="0">
                <a:solidFill>
                  <a:srgbClr val="7E97CA"/>
                </a:solidFill>
                <a:latin typeface="Arial"/>
                <a:cs typeface="Arial"/>
              </a:rPr>
              <a:t>UN</a:t>
            </a:r>
            <a:r>
              <a:rPr sz="862" spc="-41" dirty="0">
                <a:solidFill>
                  <a:srgbClr val="5480C3"/>
                </a:solidFill>
                <a:latin typeface="Arial"/>
                <a:cs typeface="Arial"/>
              </a:rPr>
              <a:t>G </a:t>
            </a:r>
            <a:r>
              <a:rPr sz="862" spc="-54" dirty="0">
                <a:solidFill>
                  <a:srgbClr val="5480C3"/>
                </a:solidFill>
                <a:latin typeface="Arial"/>
                <a:cs typeface="Arial"/>
              </a:rPr>
              <a:t>GE</a:t>
            </a:r>
            <a:r>
              <a:rPr sz="862" spc="-54" dirty="0">
                <a:solidFill>
                  <a:srgbClr val="6D89C4"/>
                </a:solidFill>
                <a:latin typeface="Arial"/>
                <a:cs typeface="Arial"/>
              </a:rPr>
              <a:t>ARVR</a:t>
            </a:r>
            <a:r>
              <a:rPr sz="862" spc="-54" dirty="0">
                <a:solidFill>
                  <a:srgbClr val="4F464D"/>
                </a:solidFill>
                <a:latin typeface="Arial"/>
                <a:cs typeface="Arial"/>
              </a:rPr>
              <a:t>, </a:t>
            </a:r>
            <a:r>
              <a:rPr sz="862" spc="-36" dirty="0">
                <a:solidFill>
                  <a:srgbClr val="6D89C4"/>
                </a:solidFill>
                <a:latin typeface="Arial"/>
                <a:cs typeface="Arial"/>
              </a:rPr>
              <a:t>V</a:t>
            </a:r>
            <a:r>
              <a:rPr sz="862" spc="-36" dirty="0">
                <a:solidFill>
                  <a:srgbClr val="5480C3"/>
                </a:solidFill>
                <a:latin typeface="Arial"/>
                <a:cs typeface="Arial"/>
              </a:rPr>
              <a:t>I</a:t>
            </a:r>
            <a:r>
              <a:rPr sz="862" spc="-36" dirty="0">
                <a:solidFill>
                  <a:srgbClr val="6D89C4"/>
                </a:solidFill>
                <a:latin typeface="Arial"/>
                <a:cs typeface="Arial"/>
              </a:rPr>
              <a:t>R</a:t>
            </a:r>
            <a:r>
              <a:rPr sz="862" spc="-36" dirty="0">
                <a:solidFill>
                  <a:srgbClr val="5480C3"/>
                </a:solidFill>
                <a:latin typeface="Arial"/>
                <a:cs typeface="Arial"/>
              </a:rPr>
              <a:t>T</a:t>
            </a:r>
            <a:r>
              <a:rPr sz="862" spc="-36" dirty="0">
                <a:solidFill>
                  <a:srgbClr val="6D89C4"/>
                </a:solidFill>
                <a:latin typeface="Arial"/>
                <a:cs typeface="Arial"/>
              </a:rPr>
              <a:t>UAL</a:t>
            </a:r>
            <a:r>
              <a:rPr sz="862" spc="-191" dirty="0">
                <a:solidFill>
                  <a:srgbClr val="6D89C4"/>
                </a:solidFill>
                <a:latin typeface="Arial"/>
                <a:cs typeface="Arial"/>
              </a:rPr>
              <a:t> </a:t>
            </a:r>
            <a:r>
              <a:rPr sz="862" spc="-68" dirty="0">
                <a:solidFill>
                  <a:srgbClr val="5480C3"/>
                </a:solidFill>
                <a:latin typeface="Arial"/>
                <a:cs typeface="Arial"/>
              </a:rPr>
              <a:t>RE</a:t>
            </a:r>
            <a:r>
              <a:rPr sz="862" spc="-68" dirty="0">
                <a:solidFill>
                  <a:srgbClr val="6D89C4"/>
                </a:solidFill>
                <a:latin typeface="Arial"/>
                <a:cs typeface="Arial"/>
              </a:rPr>
              <a:t>ALITY</a:t>
            </a:r>
            <a:endParaRPr sz="862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946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662787" y="1295400"/>
            <a:ext cx="6866426" cy="45452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634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8DFF30A-A0E6-DC40-812B-4BA2D2BF98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Projected HMD Sales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0903E8-12A9-1B47-BCD5-7D8F1780C1EB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1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8FCC375-923A-7C42-A7D0-5C5525256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827733"/>
            <a:ext cx="5715000" cy="5202536"/>
          </a:xfrm>
        </p:spPr>
        <p:txBody>
          <a:bodyPr>
            <a:normAutofit/>
          </a:bodyPr>
          <a:lstStyle/>
          <a:p>
            <a:r>
              <a:rPr lang="en-US" dirty="0"/>
              <a:t>AR/VR Business 2020</a:t>
            </a:r>
          </a:p>
          <a:p>
            <a:pPr lvl="1"/>
            <a:r>
              <a:rPr lang="en-US" dirty="0"/>
              <a:t>VR—Tens of millions customers: Games, 3D Movies</a:t>
            </a:r>
          </a:p>
          <a:p>
            <a:pPr lvl="1"/>
            <a:r>
              <a:rPr lang="en-US" dirty="0"/>
              <a:t>AR—Hundreds of millions of customers: Mobile devices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1FFBA3-D763-7D4F-9ACA-98856B43BE6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0D2331A-94AF-CA4A-A909-9541EC956D6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3201" y="1562100"/>
            <a:ext cx="49784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94965"/>
      </p:ext>
    </p:extLst>
  </p:cSld>
  <p:clrMapOvr>
    <a:masterClrMapping/>
  </p:clrMapOvr>
</p:sld>
</file>

<file path=ppt/theme/theme1.xml><?xml version="1.0" encoding="utf-8"?>
<a:theme xmlns:a="http://schemas.openxmlformats.org/drawingml/2006/main" name="17/02/1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7700</TotalTime>
  <Words>277</Words>
  <Application>Microsoft Macintosh PowerPoint</Application>
  <PresentationFormat>Widescreen</PresentationFormat>
  <Paragraphs>59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Gill Sans MT</vt:lpstr>
      <vt:lpstr>17/02/15</vt:lpstr>
      <vt:lpstr>CIS 4930-001: Introduction to Augmented and Virtual Reality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Forecast Number of Users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Valentina</dc:creator>
  <cp:lastModifiedBy>Rosen, Paul</cp:lastModifiedBy>
  <cp:revision>172</cp:revision>
  <cp:lastPrinted>2019-10-07T01:50:40Z</cp:lastPrinted>
  <dcterms:created xsi:type="dcterms:W3CDTF">2013-08-12T17:41:37Z</dcterms:created>
  <dcterms:modified xsi:type="dcterms:W3CDTF">2019-10-07T01:50:43Z</dcterms:modified>
</cp:coreProperties>
</file>

<file path=docProps/thumbnail.jpeg>
</file>